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87" r:id="rId6"/>
    <p:sldId id="267" r:id="rId7"/>
    <p:sldId id="264" r:id="rId8"/>
    <p:sldId id="257" r:id="rId9"/>
    <p:sldId id="258" r:id="rId10"/>
    <p:sldId id="261" r:id="rId11"/>
    <p:sldId id="263" r:id="rId12"/>
    <p:sldId id="285" r:id="rId13"/>
    <p:sldId id="286" r:id="rId14"/>
    <p:sldId id="289" r:id="rId15"/>
    <p:sldId id="290" r:id="rId16"/>
    <p:sldId id="280" r:id="rId17"/>
    <p:sldId id="288" r:id="rId18"/>
    <p:sldId id="276" r:id="rId19"/>
    <p:sldId id="297" r:id="rId20"/>
    <p:sldId id="278" r:id="rId21"/>
    <p:sldId id="293" r:id="rId22"/>
    <p:sldId id="262" r:id="rId23"/>
    <p:sldId id="275" r:id="rId24"/>
    <p:sldId id="282" r:id="rId25"/>
    <p:sldId id="296" r:id="rId26"/>
    <p:sldId id="294" r:id="rId27"/>
    <p:sldId id="266" r:id="rId28"/>
    <p:sldId id="270" r:id="rId29"/>
    <p:sldId id="269" r:id="rId30"/>
    <p:sldId id="268" r:id="rId31"/>
    <p:sldId id="283" r:id="rId32"/>
    <p:sldId id="295" r:id="rId33"/>
    <p:sldId id="274" r:id="rId34"/>
    <p:sldId id="284" r:id="rId35"/>
    <p:sldId id="291" r:id="rId36"/>
    <p:sldId id="25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85"/>
    <a:srgbClr val="158A99"/>
    <a:srgbClr val="900C48"/>
    <a:srgbClr val="920A34"/>
    <a:srgbClr val="F29B07"/>
    <a:srgbClr val="EB4626"/>
    <a:srgbClr val="4C565C"/>
    <a:srgbClr val="2FB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4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6E9A-1864-4767-BAB5-9675E948E6ED}" type="datetimeFigureOut">
              <a:rPr lang="nl-BE" smtClean="0"/>
              <a:t>10/11/2023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0DAF-A993-4482-B8F8-E549F4E23CEA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16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FC72-41F9-410D-A830-3A9E14053856}" type="datetimeFigureOut">
              <a:rPr lang="nl-BE" smtClean="0"/>
              <a:t>10/11/2023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8A6D-167B-46E9-AF5C-74EDF1CA4DBF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76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158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06FBEA-6AD2-4255-875D-F70EC1A5F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52" t="3031" r="6006" b="9437"/>
          <a:stretch/>
        </p:blipFill>
        <p:spPr>
          <a:xfrm>
            <a:off x="9207802" y="5039408"/>
            <a:ext cx="2551814" cy="10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24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DB91E-AC85-434B-8EDF-778E5CCC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84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73693-6BE2-4B89-BA69-F3894FC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90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 algn="l">
              <a:buClr>
                <a:srgbClr val="F0077B"/>
              </a:buClr>
              <a:defRPr/>
            </a:lvl1pPr>
            <a:lvl2pPr marL="685800" indent="-182880" algn="l">
              <a:buClr>
                <a:srgbClr val="F0077B"/>
              </a:buClr>
              <a:buFont typeface="Wingdings" panose="05000000000000000000" pitchFamily="2" charset="2"/>
              <a:buChar char="§"/>
              <a:defRPr/>
            </a:lvl2pPr>
            <a:lvl3pPr marL="1143000" indent="-182880" algn="l">
              <a:buClr>
                <a:srgbClr val="F0077B"/>
              </a:buClr>
              <a:buFont typeface="Courier New" panose="02070309020205020404" pitchFamily="49" charset="0"/>
              <a:buChar char="o"/>
              <a:defRPr/>
            </a:lvl3pPr>
            <a:lvl4pPr algn="l">
              <a:buClr>
                <a:srgbClr val="F0077B"/>
              </a:buClr>
              <a:defRPr/>
            </a:lvl4pPr>
            <a:lvl5pPr algn="l">
              <a:buClr>
                <a:srgbClr val="F0077B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5803D-768D-4685-B2D6-6220D595F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97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8585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rgbClr val="85858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D42D7-A48F-4B52-860B-A5BB2CF4E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88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544BFD-60BC-45C2-8DF2-B9D66E510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968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8585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8585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F42DE1-F7AF-4B12-A9CB-2949CB91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575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151FD-6710-4E9B-A35A-E7AA83317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88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8F4D6-EF26-41AE-ADF9-91D1DBD13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76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787CD-B04A-4EC3-B6DB-7309B8304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43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E1E3B4-3471-45C0-9ACB-1AABA4AF1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29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158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29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rgbClr val="4C565C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rgbClr val="4C56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F0077B"/>
        </a:buClr>
        <a:buFont typeface="Wingdings 2" pitchFamily="18" charset="2"/>
        <a:buChar char=""/>
        <a:defRPr sz="20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Wingdings" panose="05000000000000000000" pitchFamily="2" charset="2"/>
        <a:buChar char="§"/>
        <a:defRPr sz="18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Courier New" panose="02070309020205020404" pitchFamily="49" charset="0"/>
        <a:buChar char="o"/>
        <a:defRPr sz="16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Wingdings 2" pitchFamily="18" charset="2"/>
        <a:buChar char=""/>
        <a:defRPr sz="14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Wingdings 2" pitchFamily="18" charset="2"/>
        <a:buChar char=""/>
        <a:defRPr sz="14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rm-ts.be/projets/fonds-de-soutenabilite/coaching-45/formation-2022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.alvarez@cvdc.b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vdc.be/entreprises" TargetMode="Externa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0ahUKEwjw67Xe7bDWAhUKLlAKHbaHB5IQjRwIBw&amp;url=http://interpunctie.nl/assertiviteit/doel-van-de-cursus/&amp;psig=AFQjCNFA-0-IuTFX-pqQgb57LwXf4mRNCA&amp;ust=15058970119659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066" y="2199596"/>
            <a:ext cx="7315200" cy="3255264"/>
          </a:xfrm>
        </p:spPr>
        <p:txBody>
          <a:bodyPr/>
          <a:lstStyle/>
          <a:p>
            <a:r>
              <a:rPr lang="nl-BE" sz="6000" dirty="0"/>
              <a:t>Projet  </a:t>
            </a:r>
            <a:r>
              <a:rPr lang="nl-BE" sz="6000" b="1" dirty="0">
                <a:solidFill>
                  <a:srgbClr val="920A34"/>
                </a:solidFill>
              </a:rPr>
              <a:t>Coach 45 +</a:t>
            </a:r>
            <a:endParaRPr lang="nl-BE" dirty="0">
              <a:solidFill>
                <a:srgbClr val="920A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58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F3DE634-E087-4770-A2A2-39C2C3120DB7}"/>
              </a:ext>
            </a:extLst>
          </p:cNvPr>
          <p:cNvSpPr/>
          <p:nvPr/>
        </p:nvSpPr>
        <p:spPr>
          <a:xfrm>
            <a:off x="491612" y="6151699"/>
            <a:ext cx="10820401" cy="604296"/>
          </a:xfrm>
          <a:prstGeom prst="rect">
            <a:avLst/>
          </a:prstGeom>
          <a:ln w="38100">
            <a:solidFill>
              <a:srgbClr val="920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/>
              <a:t>INTEGRATION au sein de l’ENTREPRISE    </a:t>
            </a:r>
            <a:r>
              <a:rPr lang="fr-BE" sz="2000" b="1" dirty="0">
                <a:solidFill>
                  <a:srgbClr val="920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/COHERENCE/    </a:t>
            </a:r>
            <a:r>
              <a:rPr lang="fr-BE" sz="2000" b="1" dirty="0"/>
              <a:t>PROGRAMME DE 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2596E-CF93-4B14-9D7A-15959476C1F4}"/>
              </a:ext>
            </a:extLst>
          </p:cNvPr>
          <p:cNvSpPr/>
          <p:nvPr/>
        </p:nvSpPr>
        <p:spPr>
          <a:xfrm>
            <a:off x="0" y="123571"/>
            <a:ext cx="12192000" cy="1195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957A6-8508-4E59-9077-D1C3B0AB395F}"/>
              </a:ext>
            </a:extLst>
          </p:cNvPr>
          <p:cNvSpPr txBox="1"/>
          <p:nvPr/>
        </p:nvSpPr>
        <p:spPr>
          <a:xfrm>
            <a:off x="2145496" y="384090"/>
            <a:ext cx="874221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fr-BE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DE FORMATION</a:t>
            </a:r>
            <a:endParaRPr lang="fr-B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C766F60C-9584-4B87-8381-AF5B0A126459}"/>
              </a:ext>
            </a:extLst>
          </p:cNvPr>
          <p:cNvSpPr/>
          <p:nvPr/>
        </p:nvSpPr>
        <p:spPr>
          <a:xfrm>
            <a:off x="9704439" y="1986398"/>
            <a:ext cx="2487561" cy="317404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CC2EB-DED5-4BAC-BD0B-D3ECBF6B8379}"/>
              </a:ext>
            </a:extLst>
          </p:cNvPr>
          <p:cNvSpPr/>
          <p:nvPr/>
        </p:nvSpPr>
        <p:spPr>
          <a:xfrm>
            <a:off x="0" y="1961535"/>
            <a:ext cx="2595716" cy="318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b="1" dirty="0"/>
          </a:p>
          <a:p>
            <a:pPr algn="ctr"/>
            <a:endParaRPr lang="fr-BE" sz="2400" b="1" dirty="0"/>
          </a:p>
          <a:p>
            <a:pPr algn="ctr"/>
            <a:endParaRPr lang="fr-BE" sz="6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1F3EE3E-F4B1-450D-87AD-892EF491D518}"/>
              </a:ext>
            </a:extLst>
          </p:cNvPr>
          <p:cNvSpPr/>
          <p:nvPr/>
        </p:nvSpPr>
        <p:spPr>
          <a:xfrm>
            <a:off x="0" y="5250426"/>
            <a:ext cx="12192000" cy="104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 BIENVEILLANTE &amp; EMPATHIE du COACH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2BF900-9250-4935-8068-7C55B1AD7CE6}"/>
              </a:ext>
            </a:extLst>
          </p:cNvPr>
          <p:cNvSpPr/>
          <p:nvPr/>
        </p:nvSpPr>
        <p:spPr>
          <a:xfrm>
            <a:off x="706143" y="1433731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9A6A282-F84A-4AF3-9971-CC6C5A8D3DCB}"/>
              </a:ext>
            </a:extLst>
          </p:cNvPr>
          <p:cNvCxnSpPr/>
          <p:nvPr/>
        </p:nvCxnSpPr>
        <p:spPr>
          <a:xfrm>
            <a:off x="0" y="2890682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150E1-D27A-4AB6-85A5-DAE58BCBBC95}"/>
              </a:ext>
            </a:extLst>
          </p:cNvPr>
          <p:cNvSpPr/>
          <p:nvPr/>
        </p:nvSpPr>
        <p:spPr>
          <a:xfrm>
            <a:off x="2866105" y="1961535"/>
            <a:ext cx="2595716" cy="318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b="1" dirty="0"/>
          </a:p>
          <a:p>
            <a:pPr algn="ctr"/>
            <a:endParaRPr lang="fr-BE" sz="2400" b="1" dirty="0"/>
          </a:p>
          <a:p>
            <a:pPr algn="ctr"/>
            <a:endParaRPr lang="fr-BE" sz="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21378-408E-48E5-B758-7DA2F3EBEBA6}"/>
              </a:ext>
            </a:extLst>
          </p:cNvPr>
          <p:cNvSpPr/>
          <p:nvPr/>
        </p:nvSpPr>
        <p:spPr>
          <a:xfrm>
            <a:off x="5702710" y="1973145"/>
            <a:ext cx="2595716" cy="318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b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66FCDEF-9C56-4D3F-80CA-FA1A51A8B93B}"/>
              </a:ext>
            </a:extLst>
          </p:cNvPr>
          <p:cNvSpPr/>
          <p:nvPr/>
        </p:nvSpPr>
        <p:spPr>
          <a:xfrm>
            <a:off x="8342670" y="3429000"/>
            <a:ext cx="255639" cy="249625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D9F747A-60FB-4E47-A383-A2EC555FEC31}"/>
              </a:ext>
            </a:extLst>
          </p:cNvPr>
          <p:cNvSpPr/>
          <p:nvPr/>
        </p:nvSpPr>
        <p:spPr>
          <a:xfrm>
            <a:off x="8824450" y="3443747"/>
            <a:ext cx="255639" cy="249625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D82079C-4623-42B5-AFEE-997FDEB60453}"/>
              </a:ext>
            </a:extLst>
          </p:cNvPr>
          <p:cNvSpPr/>
          <p:nvPr/>
        </p:nvSpPr>
        <p:spPr>
          <a:xfrm>
            <a:off x="9271819" y="3435354"/>
            <a:ext cx="255639" cy="249625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FD172E0-F275-4CD7-B2F4-195519F9FDD3}"/>
              </a:ext>
            </a:extLst>
          </p:cNvPr>
          <p:cNvSpPr/>
          <p:nvPr/>
        </p:nvSpPr>
        <p:spPr>
          <a:xfrm>
            <a:off x="3655142" y="1433731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J.2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AFF48FA-E7E1-41D0-BE78-F42BDE82F80F}"/>
              </a:ext>
            </a:extLst>
          </p:cNvPr>
          <p:cNvSpPr/>
          <p:nvPr/>
        </p:nvSpPr>
        <p:spPr>
          <a:xfrm>
            <a:off x="6506497" y="1433729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823BE-8176-43A3-B374-46A5BA354A70}"/>
              </a:ext>
            </a:extLst>
          </p:cNvPr>
          <p:cNvSpPr/>
          <p:nvPr/>
        </p:nvSpPr>
        <p:spPr>
          <a:xfrm>
            <a:off x="8298426" y="2608372"/>
            <a:ext cx="1406013" cy="71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100" b="1" dirty="0">
                <a:solidFill>
                  <a:srgbClr val="920A34"/>
                </a:solidFill>
              </a:rPr>
              <a:t>Min. 1</a:t>
            </a:r>
          </a:p>
          <a:p>
            <a:pPr algn="ctr"/>
            <a:r>
              <a:rPr lang="fr-BE" sz="2100" b="1" dirty="0">
                <a:solidFill>
                  <a:srgbClr val="920A34"/>
                </a:solidFill>
              </a:rPr>
              <a:t>COACHING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599938C-5C70-4944-9923-9D7AC53DF3B9}"/>
              </a:ext>
            </a:extLst>
          </p:cNvPr>
          <p:cNvSpPr/>
          <p:nvPr/>
        </p:nvSpPr>
        <p:spPr>
          <a:xfrm>
            <a:off x="9704439" y="1451655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J.4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10A40C7-3EE2-4914-AE9B-E6B9DB355676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10958052" y="2004284"/>
            <a:ext cx="1233948" cy="1569135"/>
          </a:xfrm>
          <a:prstGeom prst="line">
            <a:avLst/>
          </a:prstGeom>
          <a:ln w="5715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D02119E-29FE-44A3-B3C1-616FED270A80}"/>
              </a:ext>
            </a:extLst>
          </p:cNvPr>
          <p:cNvCxnSpPr>
            <a:stCxn id="8" idx="3"/>
          </p:cNvCxnSpPr>
          <p:nvPr/>
        </p:nvCxnSpPr>
        <p:spPr>
          <a:xfrm flipH="1">
            <a:off x="10948219" y="3573419"/>
            <a:ext cx="1243781" cy="1587020"/>
          </a:xfrm>
          <a:prstGeom prst="line">
            <a:avLst/>
          </a:prstGeom>
          <a:ln w="5715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3EC55B-44EA-49E6-B158-2EB1A96B2C1D}"/>
              </a:ext>
            </a:extLst>
          </p:cNvPr>
          <p:cNvCxnSpPr>
            <a:stCxn id="10" idx="0"/>
            <a:endCxn id="10" idx="3"/>
          </p:cNvCxnSpPr>
          <p:nvPr/>
        </p:nvCxnSpPr>
        <p:spPr>
          <a:xfrm>
            <a:off x="11671570" y="5250426"/>
            <a:ext cx="520430" cy="520430"/>
          </a:xfrm>
          <a:prstGeom prst="line">
            <a:avLst/>
          </a:prstGeom>
          <a:ln w="3810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84EDD76-A45D-498F-98ED-141AB8926EAE}"/>
              </a:ext>
            </a:extLst>
          </p:cNvPr>
          <p:cNvCxnSpPr>
            <a:stCxn id="10" idx="3"/>
            <a:endCxn id="10" idx="2"/>
          </p:cNvCxnSpPr>
          <p:nvPr/>
        </p:nvCxnSpPr>
        <p:spPr>
          <a:xfrm flipH="1">
            <a:off x="11671570" y="5770856"/>
            <a:ext cx="520430" cy="520430"/>
          </a:xfrm>
          <a:prstGeom prst="line">
            <a:avLst/>
          </a:prstGeom>
          <a:ln w="3810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83DFE2D3-B1F5-42E4-8E0F-274FDB9D599D}"/>
              </a:ext>
            </a:extLst>
          </p:cNvPr>
          <p:cNvSpPr txBox="1"/>
          <p:nvPr/>
        </p:nvSpPr>
        <p:spPr>
          <a:xfrm>
            <a:off x="2851355" y="2138314"/>
            <a:ext cx="259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PRESENTER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3564BF4-02BF-4CEF-9DF1-FFB463D59F5E}"/>
              </a:ext>
            </a:extLst>
          </p:cNvPr>
          <p:cNvSpPr txBox="1"/>
          <p:nvPr/>
        </p:nvSpPr>
        <p:spPr>
          <a:xfrm>
            <a:off x="2866105" y="3087737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 « Rester objectif »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3FFC16-BCFD-4BB9-86A0-00DD2FBC4A2E}"/>
              </a:ext>
            </a:extLst>
          </p:cNvPr>
          <p:cNvSpPr txBox="1"/>
          <p:nvPr/>
        </p:nvSpPr>
        <p:spPr>
          <a:xfrm>
            <a:off x="2866105" y="4066923"/>
            <a:ext cx="258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Transmettre son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FEED-BACK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1249D68-2D77-4A7A-9EEA-942A37E90972}"/>
              </a:ext>
            </a:extLst>
          </p:cNvPr>
          <p:cNvCxnSpPr/>
          <p:nvPr/>
        </p:nvCxnSpPr>
        <p:spPr>
          <a:xfrm>
            <a:off x="2866105" y="2908241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C0737CB-07F6-45AB-BBA4-32552D51E7E5}"/>
              </a:ext>
            </a:extLst>
          </p:cNvPr>
          <p:cNvCxnSpPr/>
          <p:nvPr/>
        </p:nvCxnSpPr>
        <p:spPr>
          <a:xfrm>
            <a:off x="2866105" y="3942733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B824B22-E79D-4AE8-B6A9-048EDEDB9300}"/>
              </a:ext>
            </a:extLst>
          </p:cNvPr>
          <p:cNvCxnSpPr/>
          <p:nvPr/>
        </p:nvCxnSpPr>
        <p:spPr>
          <a:xfrm>
            <a:off x="5702710" y="2922989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FBE2D32-AB83-4513-9D66-952DB398E728}"/>
              </a:ext>
            </a:extLst>
          </p:cNvPr>
          <p:cNvCxnSpPr/>
          <p:nvPr/>
        </p:nvCxnSpPr>
        <p:spPr>
          <a:xfrm>
            <a:off x="5702710" y="3942733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3CF689D1-64EE-4F6D-A3D7-781338069B47}"/>
              </a:ext>
            </a:extLst>
          </p:cNvPr>
          <p:cNvSpPr/>
          <p:nvPr/>
        </p:nvSpPr>
        <p:spPr>
          <a:xfrm>
            <a:off x="3942737" y="2908240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32F94E84-B973-4160-A514-035C4A2221E1}"/>
              </a:ext>
            </a:extLst>
          </p:cNvPr>
          <p:cNvSpPr/>
          <p:nvPr/>
        </p:nvSpPr>
        <p:spPr>
          <a:xfrm>
            <a:off x="1049595" y="2896272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BDE77F14-12C1-4980-A90C-F867E35994FD}"/>
              </a:ext>
            </a:extLst>
          </p:cNvPr>
          <p:cNvSpPr/>
          <p:nvPr/>
        </p:nvSpPr>
        <p:spPr>
          <a:xfrm>
            <a:off x="3942737" y="3945264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889164DA-3092-4F37-9DE5-8A207AEF30F2}"/>
              </a:ext>
            </a:extLst>
          </p:cNvPr>
          <p:cNvSpPr/>
          <p:nvPr/>
        </p:nvSpPr>
        <p:spPr>
          <a:xfrm>
            <a:off x="6776884" y="2928234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F415E90C-8E6B-4F52-A01A-4AD127D542CC}"/>
              </a:ext>
            </a:extLst>
          </p:cNvPr>
          <p:cNvSpPr/>
          <p:nvPr/>
        </p:nvSpPr>
        <p:spPr>
          <a:xfrm>
            <a:off x="6803922" y="3945264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0A63D1A-06CA-4137-A2E9-257D248990C4}"/>
              </a:ext>
            </a:extLst>
          </p:cNvPr>
          <p:cNvSpPr txBox="1"/>
          <p:nvPr/>
        </p:nvSpPr>
        <p:spPr>
          <a:xfrm>
            <a:off x="9527458" y="2969185"/>
            <a:ext cx="25957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D’EXPERIENCES</a:t>
            </a:r>
          </a:p>
          <a:p>
            <a:pPr algn="ctr"/>
            <a:r>
              <a:rPr lang="fr-B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2DA5FC76-1EFE-40BE-BCCB-C64428D1EE01}"/>
              </a:ext>
            </a:extLst>
          </p:cNvPr>
          <p:cNvSpPr/>
          <p:nvPr/>
        </p:nvSpPr>
        <p:spPr>
          <a:xfrm>
            <a:off x="8610598" y="2002050"/>
            <a:ext cx="742336" cy="619098"/>
          </a:xfrm>
          <a:prstGeom prst="triangl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05BFCDB-4129-46D1-810A-C70AC9D9DC82}"/>
              </a:ext>
            </a:extLst>
          </p:cNvPr>
          <p:cNvSpPr txBox="1"/>
          <p:nvPr/>
        </p:nvSpPr>
        <p:spPr>
          <a:xfrm>
            <a:off x="8821991" y="2075432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C967D9D-8D27-47BC-84D1-FA2972C44F91}"/>
              </a:ext>
            </a:extLst>
          </p:cNvPr>
          <p:cNvSpPr txBox="1"/>
          <p:nvPr/>
        </p:nvSpPr>
        <p:spPr>
          <a:xfrm>
            <a:off x="5687963" y="2054795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Fixer des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EF58097-7472-4FB8-987C-A7ECCC2ED731}"/>
              </a:ext>
            </a:extLst>
          </p:cNvPr>
          <p:cNvSpPr txBox="1"/>
          <p:nvPr/>
        </p:nvSpPr>
        <p:spPr>
          <a:xfrm>
            <a:off x="5687962" y="3104099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TRANSMETTRE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MOTIVER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DFE45D0-ABC4-43FA-BB33-0C10CF0FB8DB}"/>
              </a:ext>
            </a:extLst>
          </p:cNvPr>
          <p:cNvSpPr txBox="1"/>
          <p:nvPr/>
        </p:nvSpPr>
        <p:spPr>
          <a:xfrm>
            <a:off x="5687962" y="4348791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 EN SITUATION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7311BE3-A10B-42A6-8EAF-D9975005E5EC}"/>
              </a:ext>
            </a:extLst>
          </p:cNvPr>
          <p:cNvSpPr txBox="1"/>
          <p:nvPr/>
        </p:nvSpPr>
        <p:spPr>
          <a:xfrm>
            <a:off x="-2455" y="2195390"/>
            <a:ext cx="259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DU COACH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03F03BB-8D51-41BF-AA70-E07CA49F24AB}"/>
              </a:ext>
            </a:extLst>
          </p:cNvPr>
          <p:cNvSpPr txBox="1"/>
          <p:nvPr/>
        </p:nvSpPr>
        <p:spPr>
          <a:xfrm>
            <a:off x="4919" y="3222623"/>
            <a:ext cx="2595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BE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B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infos = 1</a:t>
            </a:r>
            <a:r>
              <a:rPr lang="fr-BE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B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IMPRESSION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</a:rPr>
              <a:t>---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Connaissance de SOI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Ouverture aux AUTRES</a:t>
            </a:r>
          </a:p>
        </p:txBody>
      </p:sp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C5C4E248-E44F-4B99-911B-2F66002C9DEE}"/>
              </a:ext>
            </a:extLst>
          </p:cNvPr>
          <p:cNvSpPr/>
          <p:nvPr/>
        </p:nvSpPr>
        <p:spPr>
          <a:xfrm>
            <a:off x="120444" y="6155379"/>
            <a:ext cx="742336" cy="629536"/>
          </a:xfrm>
          <a:prstGeom prst="triangle">
            <a:avLst/>
          </a:prstGeom>
          <a:solidFill>
            <a:srgbClr val="920A34"/>
          </a:solidFill>
          <a:ln w="28575">
            <a:solidFill>
              <a:srgbClr val="920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E20CD02-1E53-411B-817E-EF11F984CDD9}"/>
              </a:ext>
            </a:extLst>
          </p:cNvPr>
          <p:cNvSpPr txBox="1"/>
          <p:nvPr/>
        </p:nvSpPr>
        <p:spPr>
          <a:xfrm>
            <a:off x="341332" y="6237452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D05B25E-6729-4AD1-9117-3452EAB79135}"/>
              </a:ext>
            </a:extLst>
          </p:cNvPr>
          <p:cNvSpPr txBox="1"/>
          <p:nvPr/>
        </p:nvSpPr>
        <p:spPr>
          <a:xfrm>
            <a:off x="11169445" y="6176629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9" name="Triangle isocèle 58">
            <a:extLst>
              <a:ext uri="{FF2B5EF4-FFF2-40B4-BE49-F238E27FC236}">
                <a16:creationId xmlns:a16="http://schemas.microsoft.com/office/drawing/2014/main" id="{A469247E-6F82-4FC1-AE61-E04A04F87A61}"/>
              </a:ext>
            </a:extLst>
          </p:cNvPr>
          <p:cNvSpPr/>
          <p:nvPr/>
        </p:nvSpPr>
        <p:spPr>
          <a:xfrm>
            <a:off x="10941684" y="6147749"/>
            <a:ext cx="742336" cy="629536"/>
          </a:xfrm>
          <a:prstGeom prst="triangle">
            <a:avLst/>
          </a:prstGeom>
          <a:solidFill>
            <a:srgbClr val="920A34"/>
          </a:solidFill>
          <a:ln w="28575">
            <a:solidFill>
              <a:srgbClr val="920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02CCD0E-91DC-498F-B44B-38FF86DC887A}"/>
              </a:ext>
            </a:extLst>
          </p:cNvPr>
          <p:cNvSpPr txBox="1"/>
          <p:nvPr/>
        </p:nvSpPr>
        <p:spPr>
          <a:xfrm>
            <a:off x="11169445" y="6176628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294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19" grpId="0" animBg="1"/>
      <p:bldP spid="20" grpId="0" animBg="1"/>
      <p:bldP spid="21" grpId="0"/>
      <p:bldP spid="22" grpId="0" animBg="1"/>
      <p:bldP spid="32" grpId="0"/>
      <p:bldP spid="33" grpId="0"/>
      <p:bldP spid="34" grpId="0"/>
      <p:bldP spid="44" grpId="0"/>
      <p:bldP spid="45" grpId="0" animBg="1"/>
      <p:bldP spid="47" grpId="0"/>
      <p:bldP spid="48" grpId="0"/>
      <p:bldP spid="49" grpId="0"/>
      <p:bldP spid="51" grpId="0"/>
      <p:bldP spid="53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11E0-55AD-41E6-897E-59D611C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1" y="967410"/>
            <a:ext cx="2947482" cy="3776950"/>
          </a:xfrm>
        </p:spPr>
        <p:txBody>
          <a:bodyPr/>
          <a:lstStyle/>
          <a:p>
            <a:pPr algn="ctr"/>
            <a:r>
              <a:rPr lang="fr-BE" b="1" dirty="0"/>
              <a:t>C’est le moment des  </a:t>
            </a:r>
          </a:p>
        </p:txBody>
      </p:sp>
      <p:pic>
        <p:nvPicPr>
          <p:cNvPr id="1026" name="Picture 2" descr="questions Logo | Free Logo Design Tool from Flaming Text">
            <a:extLst>
              <a:ext uri="{FF2B5EF4-FFF2-40B4-BE49-F238E27FC236}">
                <a16:creationId xmlns:a16="http://schemas.microsoft.com/office/drawing/2014/main" id="{E03EEE54-70DF-4F89-A294-A831AF303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82" y="822260"/>
            <a:ext cx="7315200" cy="32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6E496AF-992F-4CD7-AC55-DEB6CAD5B33B}"/>
              </a:ext>
            </a:extLst>
          </p:cNvPr>
          <p:cNvSpPr/>
          <p:nvPr/>
        </p:nvSpPr>
        <p:spPr>
          <a:xfrm>
            <a:off x="1247848" y="341195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 descr="Personnage de dessin animé orange — Photo">
            <a:extLst>
              <a:ext uri="{FF2B5EF4-FFF2-40B4-BE49-F238E27FC236}">
                <a16:creationId xmlns:a16="http://schemas.microsoft.com/office/drawing/2014/main" id="{BFFD862C-9765-41CE-89C2-E4C10D00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65" y="3429000"/>
            <a:ext cx="1745974" cy="17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321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7796-9726-454B-BD6C-88BB3DC2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8" y="864108"/>
            <a:ext cx="7659390" cy="5120640"/>
          </a:xfrm>
        </p:spPr>
        <p:txBody>
          <a:bodyPr/>
          <a:lstStyle/>
          <a:p>
            <a:pPr marL="502920" lvl="1" indent="0">
              <a:buNone/>
            </a:pPr>
            <a:r>
              <a:rPr lang="fr-BE" sz="2400" b="1" dirty="0"/>
              <a:t>CONCRETEMENT : la mise en place</a:t>
            </a:r>
          </a:p>
          <a:p>
            <a:pPr marL="0" indent="0">
              <a:buNone/>
            </a:pPr>
            <a:endParaRPr lang="fr-BE" sz="2400" b="1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Administration</a:t>
            </a:r>
          </a:p>
          <a:p>
            <a:pPr lvl="1">
              <a:buClr>
                <a:srgbClr val="158A99"/>
              </a:buClr>
            </a:pPr>
            <a:r>
              <a:rPr lang="fr-BE" sz="2000" dirty="0"/>
              <a:t>Client</a:t>
            </a:r>
          </a:p>
          <a:p>
            <a:pPr lvl="1">
              <a:buClr>
                <a:srgbClr val="158A99"/>
              </a:buClr>
            </a:pPr>
            <a:r>
              <a:rPr lang="fr-BE" sz="2000" dirty="0"/>
              <a:t>Organisation</a:t>
            </a:r>
          </a:p>
          <a:p>
            <a:pPr lvl="1">
              <a:buClr>
                <a:srgbClr val="158A99"/>
              </a:buClr>
            </a:pPr>
            <a:r>
              <a:rPr lang="fr-BE" sz="2000" dirty="0"/>
              <a:t>Outil de coaching</a:t>
            </a:r>
          </a:p>
          <a:p>
            <a:endParaRPr lang="fr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02328E-186B-4426-80FC-1479EDA4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BE" b="1" dirty="0">
                <a:solidFill>
                  <a:schemeClr val="bg1"/>
                </a:solidFill>
              </a:rPr>
              <a:t>A savoir avant de vous engager </a:t>
            </a:r>
            <a:endParaRPr lang="nl-BE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6980E19-BB84-DCC7-241E-90EFC12B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79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M</a:t>
            </a:r>
            <a:r>
              <a:rPr lang="nl-BE" sz="3600" b="1" dirty="0">
                <a:solidFill>
                  <a:schemeClr val="bg1"/>
                </a:solidFill>
              </a:rPr>
              <a:t>ise en place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809317" y="1367702"/>
            <a:ext cx="77200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>
              <a:buClr>
                <a:srgbClr val="158A99"/>
              </a:buClr>
            </a:pPr>
            <a:r>
              <a:rPr lang="fr-BE" sz="2400" b="1" dirty="0">
                <a:solidFill>
                  <a:srgbClr val="158A99"/>
                </a:solidFill>
              </a:rPr>
              <a:t>Administration…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pPr>
              <a:buClr>
                <a:srgbClr val="158A99"/>
              </a:buClr>
            </a:pPr>
            <a:endParaRPr lang="fr-BE" sz="2000" dirty="0"/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Avenant : CDD pour un travail nettement défini sous </a:t>
            </a:r>
            <a:r>
              <a:rPr lang="fr-BE" sz="2000" b="1" dirty="0"/>
              <a:t>CP200</a:t>
            </a:r>
          </a:p>
          <a:p>
            <a:pPr marL="1714500" lvl="3" indent="-342900"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b="1" dirty="0"/>
              <a:t>secrétariat social </a:t>
            </a:r>
            <a:r>
              <a:rPr lang="fr-BE" sz="2000" dirty="0"/>
              <a:t>: pour toute info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b="1" dirty="0"/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Salaire brut : </a:t>
            </a:r>
            <a:r>
              <a:rPr lang="fr-BE" sz="2000" b="1" dirty="0"/>
              <a:t>+ 1 euro</a:t>
            </a:r>
            <a:r>
              <a:rPr lang="fr-BE" sz="2000" dirty="0"/>
              <a:t>/heure de coaching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dirty="0"/>
          </a:p>
          <a:p>
            <a:pPr marL="285750" indent="-28575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3370C95-DC8C-5CE9-B3BA-56DC7739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117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M</a:t>
            </a:r>
            <a:r>
              <a:rPr lang="nl-BE" sz="3600" b="1" dirty="0">
                <a:solidFill>
                  <a:schemeClr val="bg1"/>
                </a:solidFill>
              </a:rPr>
              <a:t>ise en place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3 moments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672159" y="625179"/>
            <a:ext cx="7658006" cy="239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FR" sz="24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RENCONTRE</a:t>
            </a:r>
            <a:endParaRPr lang="fr-FR" sz="2400" b="1" dirty="0">
              <a:solidFill>
                <a:srgbClr val="158A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FR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COACH  –  COACHE.E – RESPONSABLE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Communiquer les </a:t>
            </a:r>
            <a:r>
              <a:rPr lang="fr-B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Instaurer un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 de confiance.</a:t>
            </a:r>
          </a:p>
          <a:p>
            <a:pPr marL="800100" lvl="1" indent="-34290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158A99"/>
              </a:buClr>
            </a:pPr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01983-46E9-4702-B882-B814F4F4C9CB}"/>
              </a:ext>
            </a:extLst>
          </p:cNvPr>
          <p:cNvSpPr txBox="1"/>
          <p:nvPr/>
        </p:nvSpPr>
        <p:spPr>
          <a:xfrm>
            <a:off x="3672159" y="2482619"/>
            <a:ext cx="7658006" cy="189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BE" sz="24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DEBRIEFING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COACH/</a:t>
            </a:r>
            <a:r>
              <a:rPr lang="fr-FR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COACHE.E – COACH </a:t>
            </a: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RESPONSABLE</a:t>
            </a:r>
            <a:endParaRPr lang="fr-BE" sz="2000" b="1" dirty="0">
              <a:solidFill>
                <a:srgbClr val="158A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ccord sur les conclusions coach/</a:t>
            </a:r>
            <a:r>
              <a:rPr lang="fr-B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coaché.e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Communication des résultats coach/responsable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06AFB-5AA7-418B-9A05-CBAFA4D49875}"/>
              </a:ext>
            </a:extLst>
          </p:cNvPr>
          <p:cNvSpPr txBox="1"/>
          <p:nvPr/>
        </p:nvSpPr>
        <p:spPr>
          <a:xfrm>
            <a:off x="3672159" y="4375381"/>
            <a:ext cx="7658006" cy="1765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BE" sz="24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FEED BACK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RESPONSABLE/COACH</a:t>
            </a:r>
          </a:p>
          <a:p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Informer du suivi (évolution, formations et coachings à venir…)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Maintenir le sens et motiver le coach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A2E1C20-55C5-2EBF-7A87-84A852B6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E9FC-7928-43FA-B607-4BC8B407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b="1" dirty="0"/>
              <a:t>Grille d’observation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6928774-32B8-E58A-AF6D-DAA9058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C8012-D0B1-0257-3A21-EFC2B1DC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6" t="16837" r="13852" b="13387"/>
          <a:stretch/>
        </p:blipFill>
        <p:spPr>
          <a:xfrm>
            <a:off x="3638694" y="353357"/>
            <a:ext cx="7879392" cy="58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0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E9FC-7928-43FA-B607-4BC8B407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b="1" dirty="0"/>
              <a:t>Grille d’observation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6928774-32B8-E58A-AF6D-DAA9058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AC062-5C13-3366-9CB2-675319D67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11" t="24524" r="15407" b="10896"/>
          <a:stretch/>
        </p:blipFill>
        <p:spPr>
          <a:xfrm>
            <a:off x="3843644" y="647771"/>
            <a:ext cx="7556996" cy="55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779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37C3-E308-4BCF-81BE-8770D7F2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b="1" dirty="0"/>
              <a:t>Grille d’observation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B5A005D-22B8-AF48-4D08-F28717C7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D017D-DF41-7F16-27E6-5E0BB299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77" t="20886" r="14404" b="14357"/>
          <a:stretch/>
        </p:blipFill>
        <p:spPr>
          <a:xfrm>
            <a:off x="3719951" y="729843"/>
            <a:ext cx="7697466" cy="5350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4C10A-61E2-4BCB-B03F-8CA44951925D}"/>
              </a:ext>
            </a:extLst>
          </p:cNvPr>
          <p:cNvSpPr txBox="1"/>
          <p:nvPr/>
        </p:nvSpPr>
        <p:spPr>
          <a:xfrm>
            <a:off x="7315201" y="3075057"/>
            <a:ext cx="4386469" cy="707886"/>
          </a:xfrm>
          <a:prstGeom prst="rect">
            <a:avLst/>
          </a:prstGeom>
          <a:solidFill>
            <a:srgbClr val="158A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</a:rPr>
              <a:t>Idem pour les compétences organisationnelles et sociales  </a:t>
            </a:r>
          </a:p>
        </p:txBody>
      </p:sp>
    </p:spTree>
    <p:extLst>
      <p:ext uri="{BB962C8B-B14F-4D97-AF65-F5344CB8AC3E}">
        <p14:creationId xmlns:p14="http://schemas.microsoft.com/office/powerpoint/2010/main" val="20923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2DF7-8383-4049-A94D-ECCECD5C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r>
              <a:rPr lang="fr-BE" sz="3600" b="1" dirty="0"/>
              <a:t>Le projet</a:t>
            </a:r>
            <a:br>
              <a:rPr lang="fr-BE" sz="3600" b="1" dirty="0"/>
            </a:br>
            <a:r>
              <a:rPr lang="fr-BE" sz="3600" b="1" dirty="0"/>
              <a:t>En détail</a:t>
            </a:r>
            <a:br>
              <a:rPr lang="fr-BE" sz="3600" dirty="0"/>
            </a:br>
            <a:endParaRPr lang="fr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59C5C-B101-4AF9-ADA6-F4DA5524F2A2}"/>
              </a:ext>
            </a:extLst>
          </p:cNvPr>
          <p:cNvSpPr txBox="1"/>
          <p:nvPr/>
        </p:nvSpPr>
        <p:spPr>
          <a:xfrm>
            <a:off x="3809317" y="2123076"/>
            <a:ext cx="6102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Formation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Remboursement des coachings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Limite de participation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BBE02D9-8C72-5770-760A-0C2154C9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472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Logo | Outil de conception de nom gratuit à partir de texte flamboyant">
            <a:extLst>
              <a:ext uri="{FF2B5EF4-FFF2-40B4-BE49-F238E27FC236}">
                <a16:creationId xmlns:a16="http://schemas.microsoft.com/office/drawing/2014/main" id="{6899F40E-5351-5CB1-AC43-4610E3608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8"/>
          <a:stretch/>
        </p:blipFill>
        <p:spPr bwMode="auto">
          <a:xfrm rot="20654043">
            <a:off x="6866595" y="980459"/>
            <a:ext cx="1476858" cy="8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Formation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809317" y="784160"/>
            <a:ext cx="74576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Formation de </a:t>
            </a:r>
            <a:r>
              <a:rPr lang="fr-BE" sz="2000" b="1" dirty="0"/>
              <a:t> 4 </a:t>
            </a:r>
            <a:r>
              <a:rPr lang="fr-BE" sz="2000" dirty="0"/>
              <a:t>jours 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dirty="0"/>
              <a:t> </a:t>
            </a:r>
            <a:r>
              <a:rPr lang="fr-BE" sz="2000" b="1" dirty="0">
                <a:solidFill>
                  <a:srgbClr val="920A34"/>
                </a:solidFill>
                <a:sym typeface="Wingdings" panose="05000000000000000000" pitchFamily="2" charset="2"/>
              </a:rPr>
              <a:t>GRATUITE</a:t>
            </a:r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sym typeface="Wingdings" panose="05000000000000000000" pitchFamily="2" charset="2"/>
              </a:rPr>
              <a:t>Charge salariale  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rgbClr val="920A34"/>
                </a:solidFill>
                <a:sym typeface="Wingdings" panose="05000000000000000000" pitchFamily="2" charset="2"/>
              </a:rPr>
              <a:t>Remboursement de 400 euros</a:t>
            </a:r>
            <a:endParaRPr lang="fr-BE" sz="2000" b="1" dirty="0">
              <a:solidFill>
                <a:srgbClr val="920A34"/>
              </a:solidFill>
            </a:endParaRPr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Présence obligatoire durant toute la formation 	</a:t>
            </a:r>
          </a:p>
          <a:p>
            <a:pPr lvl="1">
              <a:buClr>
                <a:srgbClr val="158A99"/>
              </a:buClr>
            </a:pPr>
            <a:endParaRPr lang="fr-BE" sz="2000" dirty="0"/>
          </a:p>
          <a:p>
            <a:pPr marL="742950" lvl="1" indent="-28575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Coaching 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rgbClr val="920A34"/>
                </a:solidFill>
              </a:rPr>
              <a:t>Après le 3</a:t>
            </a:r>
            <a:r>
              <a:rPr lang="fr-BE" sz="2000" b="1" baseline="30000" dirty="0">
                <a:solidFill>
                  <a:srgbClr val="920A34"/>
                </a:solidFill>
              </a:rPr>
              <a:t>ème</a:t>
            </a:r>
            <a:r>
              <a:rPr lang="fr-BE" sz="2000" b="1" dirty="0">
                <a:solidFill>
                  <a:srgbClr val="920A34"/>
                </a:solidFill>
              </a:rPr>
              <a:t> jour de formation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86C4E94-B59B-8362-3728-56F13344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aikel New Outlets, 57% OFF | landivarinspira.edu.gt">
            <a:extLst>
              <a:ext uri="{FF2B5EF4-FFF2-40B4-BE49-F238E27FC236}">
                <a16:creationId xmlns:a16="http://schemas.microsoft.com/office/drawing/2014/main" id="{E018C6DF-C3EC-6D35-0FBC-31CE6C2B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67" y="2500692"/>
            <a:ext cx="843094" cy="8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ikel New Outlets, 57% OFF | landivarinspira.edu.gt">
            <a:extLst>
              <a:ext uri="{FF2B5EF4-FFF2-40B4-BE49-F238E27FC236}">
                <a16:creationId xmlns:a16="http://schemas.microsoft.com/office/drawing/2014/main" id="{51AFA6C0-3580-D87A-5859-930C62E9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50" y="1159213"/>
            <a:ext cx="835114" cy="8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DDFC-E3B0-4147-B46E-7F9CC64F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Programme</a:t>
            </a:r>
            <a:br>
              <a:rPr lang="fr-BE" dirty="0"/>
            </a:br>
            <a:r>
              <a:rPr lang="fr-BE" dirty="0"/>
              <a:t>info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B55D-BD65-4D02-932D-6BDD45BC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0" indent="0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920A34"/>
                </a:solidFill>
              </a:rPr>
              <a:t>Le projet Coach 45+ </a:t>
            </a:r>
          </a:p>
          <a:p>
            <a:pPr marL="0" indent="0">
              <a:buClr>
                <a:srgbClr val="158A99"/>
              </a:buClr>
              <a:buNone/>
            </a:pPr>
            <a:endParaRPr lang="fr-BE" sz="2400" b="1" dirty="0">
              <a:solidFill>
                <a:srgbClr val="920A34"/>
              </a:solidFill>
            </a:endParaRPr>
          </a:p>
          <a:p>
            <a:pPr lvl="1">
              <a:buClr>
                <a:srgbClr val="158A99"/>
              </a:buClr>
            </a:pPr>
            <a:r>
              <a:rPr lang="fr-BE" sz="2000" dirty="0"/>
              <a:t>Le coaching : avantages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Fonds de soutenabilité, la philosophie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Le programme de formation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b="1" dirty="0"/>
              <a:t>Réponses aux </a:t>
            </a:r>
            <a:r>
              <a:rPr lang="fr-BE" sz="2000" b="1" dirty="0" err="1"/>
              <a:t>comments</a:t>
            </a:r>
            <a:r>
              <a:rPr lang="fr-BE" sz="2000" b="1" dirty="0"/>
              <a:t> et questions 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A savoir avant de vous engager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Le projet en détails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b="1" dirty="0"/>
              <a:t>Réponses aux </a:t>
            </a:r>
            <a:r>
              <a:rPr lang="fr-BE" sz="2000" b="1" dirty="0" err="1"/>
              <a:t>comments</a:t>
            </a:r>
            <a:r>
              <a:rPr lang="fr-BE" sz="2000" b="1" dirty="0"/>
              <a:t> et questions 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Vous vous lancez ! Les clés de la réussite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La suite….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b="1" dirty="0"/>
              <a:t>Réponses aux </a:t>
            </a:r>
            <a:r>
              <a:rPr lang="fr-BE" sz="2000" b="1" dirty="0" err="1"/>
              <a:t>comments</a:t>
            </a:r>
            <a:r>
              <a:rPr lang="fr-BE" sz="2000" b="1" dirty="0"/>
              <a:t> et questions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La Validation Des Compétences tuteur/coach ?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  <a:buFont typeface="Courier New" panose="02070309020205020404" pitchFamily="49" charset="0"/>
              <a:buChar char="o"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39657561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532256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R</a:t>
            </a:r>
            <a:r>
              <a:rPr lang="nl-BE" sz="3600" b="1" dirty="0">
                <a:solidFill>
                  <a:schemeClr val="bg1"/>
                </a:solidFill>
              </a:rPr>
              <a:t>emboursement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Conditions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2BA8A-0910-43AE-BBEF-07CBE2FB9D6A}"/>
              </a:ext>
            </a:extLst>
          </p:cNvPr>
          <p:cNvSpPr txBox="1"/>
          <p:nvPr/>
        </p:nvSpPr>
        <p:spPr>
          <a:xfrm>
            <a:off x="3532256" y="1281405"/>
            <a:ext cx="7983883" cy="428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Site dédié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: inscription de votre entreprise, du coach, des coachés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36 heures</a:t>
            </a:r>
            <a:r>
              <a:rPr lang="fr-BE" sz="2000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de coaching remboursées/coach (c’est la prestation du coach qu’on rembourse forfaitairement)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coaché est sous </a:t>
            </a: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contrat de travail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 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 1 heure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coaching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Heure pleine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(pas de ½ heure ou de ¾ d’heure)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Encodage des coachings jusqu’au </a:t>
            </a: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31/12/2024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endParaRPr lang="fr-BE" sz="2000" b="1" dirty="0">
              <a:solidFill>
                <a:srgbClr val="858585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00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35 euros/heure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de coaching 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00C48"/>
                </a:solidFill>
              </a:rPr>
              <a:t>Contrôle</a:t>
            </a:r>
            <a:r>
              <a:rPr lang="fr-BE" sz="2000" dirty="0"/>
              <a:t> sur les dossiers soumis. 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D28D08D-A7E2-2B30-EF4C-98444741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4897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Limite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5E760-4242-4DDD-98FE-09886EAF7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4" t="69188" r="35240" b="14959"/>
          <a:stretch/>
        </p:blipFill>
        <p:spPr>
          <a:xfrm>
            <a:off x="3809317" y="2468089"/>
            <a:ext cx="6642971" cy="191267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7C80AD0-1626-9260-0D2B-A958FB88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365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11E0-55AD-41E6-897E-59D611C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1" y="967410"/>
            <a:ext cx="2947482" cy="3776950"/>
          </a:xfrm>
        </p:spPr>
        <p:txBody>
          <a:bodyPr/>
          <a:lstStyle/>
          <a:p>
            <a:pPr algn="ctr"/>
            <a:r>
              <a:rPr lang="fr-BE" b="1" dirty="0"/>
              <a:t>C’est le moment des  </a:t>
            </a:r>
          </a:p>
        </p:txBody>
      </p:sp>
      <p:pic>
        <p:nvPicPr>
          <p:cNvPr id="1026" name="Picture 2" descr="questions Logo | Free Logo Design Tool from Flaming Text">
            <a:extLst>
              <a:ext uri="{FF2B5EF4-FFF2-40B4-BE49-F238E27FC236}">
                <a16:creationId xmlns:a16="http://schemas.microsoft.com/office/drawing/2014/main" id="{E03EEE54-70DF-4F89-A294-A831AF303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82" y="822260"/>
            <a:ext cx="7315200" cy="32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6E496AF-992F-4CD7-AC55-DEB6CAD5B33B}"/>
              </a:ext>
            </a:extLst>
          </p:cNvPr>
          <p:cNvSpPr/>
          <p:nvPr/>
        </p:nvSpPr>
        <p:spPr>
          <a:xfrm>
            <a:off x="1247848" y="341195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 descr="Personnage de dessin animé orange — Photo">
            <a:extLst>
              <a:ext uri="{FF2B5EF4-FFF2-40B4-BE49-F238E27FC236}">
                <a16:creationId xmlns:a16="http://schemas.microsoft.com/office/drawing/2014/main" id="{BFFD862C-9765-41CE-89C2-E4C10D00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65" y="3429000"/>
            <a:ext cx="1745974" cy="17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8256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7796-9726-454B-BD6C-88BB3DC2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8" y="864108"/>
            <a:ext cx="7659390" cy="5120640"/>
          </a:xfrm>
        </p:spPr>
        <p:txBody>
          <a:bodyPr/>
          <a:lstStyle/>
          <a:p>
            <a:pPr marL="0" indent="0" algn="ctr">
              <a:buNone/>
            </a:pPr>
            <a:r>
              <a:rPr lang="fr-BE" sz="2400" b="1" dirty="0"/>
              <a:t>	</a:t>
            </a:r>
            <a:r>
              <a:rPr lang="fr-BE" sz="2800" b="1" dirty="0">
                <a:solidFill>
                  <a:srgbClr val="900C48"/>
                </a:solidFill>
              </a:rPr>
              <a:t>Les clés de la réussite  </a:t>
            </a:r>
          </a:p>
          <a:p>
            <a:pPr marL="0" indent="0" algn="ctr">
              <a:buNone/>
            </a:pPr>
            <a:r>
              <a:rPr lang="fr-BE" sz="2800" b="1" dirty="0"/>
              <a:t>	</a:t>
            </a:r>
            <a:r>
              <a:rPr lang="fr-BE" sz="2800" b="1" dirty="0">
                <a:solidFill>
                  <a:srgbClr val="158A99"/>
                </a:solidFill>
              </a:rPr>
              <a:t>Les questions à se poser </a:t>
            </a:r>
          </a:p>
          <a:p>
            <a:pPr marL="0" indent="0" algn="ctr">
              <a:buNone/>
            </a:pPr>
            <a:endParaRPr lang="fr-BE" sz="2400" b="1" dirty="0">
              <a:solidFill>
                <a:srgbClr val="158A99"/>
              </a:solidFill>
            </a:endParaRPr>
          </a:p>
          <a:p>
            <a:pPr lvl="1">
              <a:buClr>
                <a:srgbClr val="158A99"/>
              </a:buClr>
            </a:pPr>
            <a:r>
              <a:rPr lang="fr-BE" sz="2000" dirty="0"/>
              <a:t>Quels coachs ?</a:t>
            </a:r>
          </a:p>
          <a:p>
            <a:pPr lvl="1">
              <a:buClr>
                <a:srgbClr val="158A99"/>
              </a:buClr>
            </a:pPr>
            <a:endParaRPr lang="fr-BE" sz="2000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Quels clients ?</a:t>
            </a:r>
          </a:p>
          <a:p>
            <a:pPr lvl="1">
              <a:buClr>
                <a:srgbClr val="158A99"/>
              </a:buClr>
            </a:pPr>
            <a:endParaRPr lang="fr-BE" sz="2000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Quels coachés ?</a:t>
            </a:r>
          </a:p>
          <a:p>
            <a:endParaRPr lang="fr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02328E-186B-4426-80FC-1479EDA4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BE" b="1" dirty="0">
                <a:solidFill>
                  <a:schemeClr val="bg1"/>
                </a:solidFill>
              </a:rPr>
              <a:t>Vous vous lancez </a:t>
            </a:r>
            <a:endParaRPr lang="nl-BE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9B36BF0-123F-DF86-3897-EE6D0968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35410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   Quels coachs ?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7" y="718334"/>
            <a:ext cx="826935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b="1" dirty="0">
                <a:solidFill>
                  <a:srgbClr val="158A99"/>
                </a:solidFill>
              </a:rPr>
              <a:t>Quelles compétences pour devenir coach ?</a:t>
            </a:r>
          </a:p>
          <a:p>
            <a:pPr marL="0" indent="0">
              <a:buNone/>
            </a:pPr>
            <a:r>
              <a:rPr lang="fr-BE" sz="2800" b="1" dirty="0">
                <a:solidFill>
                  <a:srgbClr val="158A99"/>
                </a:solidFill>
              </a:rPr>
              <a:t> 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Compétences techniques 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Intérêt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Mobilité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Bienveillance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Adaptation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Ecoute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Avoir votre confiance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Assertivité et empathie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Reconnaissance des collègues pour ses compétences techniques et relationnelles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1A3081E-EFD8-3549-CDE2-40848569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5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Quels clients ?</a:t>
            </a:r>
            <a:br>
              <a:rPr lang="fr-BE" sz="3600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859253" y="1521798"/>
            <a:ext cx="7457660" cy="305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4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Recommandation</a:t>
            </a:r>
          </a:p>
          <a:p>
            <a:pPr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elui du coach ou celui du/de la </a:t>
            </a:r>
            <a:r>
              <a:rPr lang="fr-B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coaché.e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</a:p>
          <a:p>
            <a:pPr lvl="1"/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Idéalement : un client du/de la </a:t>
            </a:r>
            <a:r>
              <a:rPr lang="fr-BE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coaché.e</a:t>
            </a:r>
            <a:r>
              <a:rPr lang="fr-BE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158A99"/>
              </a:buClr>
            </a:pPr>
            <a:endParaRPr lang="fr-BE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 : le client doit marquer son accord</a:t>
            </a:r>
            <a:endParaRPr lang="fr-BE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D12435D-B52E-1BEA-17FB-E24ED4DB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819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5" y="1299637"/>
            <a:ext cx="3096187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Quels coachés ?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292" y="868680"/>
            <a:ext cx="7315200" cy="512064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  <a:buNone/>
            </a:pPr>
            <a:r>
              <a:rPr lang="fr-FR" sz="2400" b="1" dirty="0" err="1">
                <a:solidFill>
                  <a:srgbClr val="158A99"/>
                </a:solidFill>
                <a:cs typeface="Arial" panose="020B0604020202020204" pitchFamily="34" charset="0"/>
              </a:rPr>
              <a:t>Tout.e</a:t>
            </a:r>
            <a:r>
              <a:rPr lang="fr-FR" sz="2400" b="1" dirty="0">
                <a:solidFill>
                  <a:srgbClr val="158A99"/>
                </a:solidFill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158A99"/>
                </a:solidFill>
                <a:cs typeface="Arial" panose="020B0604020202020204" pitchFamily="34" charset="0"/>
              </a:rPr>
              <a:t>aide-ménager.ère</a:t>
            </a:r>
            <a:r>
              <a:rPr lang="fr-FR" sz="2400" b="1" dirty="0">
                <a:solidFill>
                  <a:srgbClr val="158A99"/>
                </a:solidFill>
                <a:cs typeface="Arial" panose="020B0604020202020204" pitchFamily="34" charset="0"/>
              </a:rPr>
              <a:t> peut être </a:t>
            </a:r>
            <a:r>
              <a:rPr lang="fr-FR" sz="2400" b="1" dirty="0" err="1">
                <a:solidFill>
                  <a:srgbClr val="158A99"/>
                </a:solidFill>
                <a:cs typeface="Arial" panose="020B0604020202020204" pitchFamily="34" charset="0"/>
              </a:rPr>
              <a:t>coaché.e</a:t>
            </a:r>
            <a:r>
              <a:rPr lang="fr-FR" sz="2400" b="1" dirty="0">
                <a:solidFill>
                  <a:srgbClr val="158A99"/>
                </a:solidFill>
                <a:cs typeface="Arial" panose="020B0604020202020204" pitchFamily="34" charset="0"/>
              </a:rPr>
              <a:t>…</a:t>
            </a:r>
            <a:endParaRPr lang="fr-BE" sz="2400" b="1" dirty="0">
              <a:solidFill>
                <a:srgbClr val="158A99"/>
              </a:solidFill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nouveaux engagés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aide-ménager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e.s en demande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 de réclamation de clients 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 le monde 1 fois par an par exemple</a:t>
            </a:r>
            <a:endParaRPr lang="fr-BE" sz="20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63E3F7-AA1C-53E7-F2C4-A8B4ECFD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6" y="12996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Communiquer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pour réussir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583" y="707703"/>
            <a:ext cx="8216347" cy="4601183"/>
          </a:xfrm>
        </p:spPr>
        <p:txBody>
          <a:bodyPr>
            <a:normAutofit/>
          </a:bodyPr>
          <a:lstStyle/>
          <a:p>
            <a:pPr marL="0" indent="0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Communiquer sur le rôle du coach et ses implications </a:t>
            </a:r>
          </a:p>
          <a:p>
            <a:pPr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sz="2400" b="1" dirty="0">
              <a:solidFill>
                <a:srgbClr val="158A99"/>
              </a:solidFill>
            </a:endParaRPr>
          </a:p>
          <a:p>
            <a:pPr lvl="1">
              <a:buClr>
                <a:srgbClr val="158A99"/>
              </a:buClr>
            </a:pPr>
            <a:r>
              <a:rPr lang="fr-BE" sz="2000" dirty="0"/>
              <a:t>Vers l’ensemble du personnel </a:t>
            </a:r>
          </a:p>
          <a:p>
            <a:pPr marL="502920" lvl="1" indent="0">
              <a:buClr>
                <a:srgbClr val="158A99"/>
              </a:buClr>
              <a:buNone/>
            </a:pPr>
            <a:endParaRPr lang="fr-BE" sz="2000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Vers les clients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9C5FCCD-5A93-DD69-E34D-FD13CD49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La suite...</a:t>
            </a:r>
            <a:br>
              <a:rPr lang="fr-BE" sz="3600" b="1" dirty="0">
                <a:solidFill>
                  <a:schemeClr val="bg1"/>
                </a:solidFill>
              </a:rPr>
            </a:b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05673-CE2E-4B4B-9402-381A71E1B932}"/>
              </a:ext>
            </a:extLst>
          </p:cNvPr>
          <p:cNvSpPr txBox="1"/>
          <p:nvPr/>
        </p:nvSpPr>
        <p:spPr>
          <a:xfrm>
            <a:off x="4232147" y="3379110"/>
            <a:ext cx="6867139" cy="400110"/>
          </a:xfrm>
          <a:prstGeom prst="rect">
            <a:avLst/>
          </a:prstGeom>
          <a:solidFill>
            <a:srgbClr val="158A99"/>
          </a:solidFill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Coach active = encodage d’au moins 1 coaching sur le site dédié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6C56C-6689-4466-B95E-7D28E422B028}"/>
              </a:ext>
            </a:extLst>
          </p:cNvPr>
          <p:cNvSpPr txBox="1"/>
          <p:nvPr/>
        </p:nvSpPr>
        <p:spPr>
          <a:xfrm>
            <a:off x="4102304" y="4244167"/>
            <a:ext cx="7126823" cy="400110"/>
          </a:xfrm>
          <a:prstGeom prst="rect">
            <a:avLst/>
          </a:prstGeom>
          <a:solidFill>
            <a:srgbClr val="F29B07"/>
          </a:solidFill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Participation au workshop </a:t>
            </a:r>
            <a:r>
              <a:rPr lang="fr-BE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 remboursement 36h00 de coaching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A0A68-625E-4DCA-A3B7-7758F3A64AC2}"/>
              </a:ext>
            </a:extLst>
          </p:cNvPr>
          <p:cNvSpPr txBox="1"/>
          <p:nvPr/>
        </p:nvSpPr>
        <p:spPr>
          <a:xfrm>
            <a:off x="3854849" y="2514053"/>
            <a:ext cx="7763407" cy="400110"/>
          </a:xfrm>
          <a:prstGeom prst="rect">
            <a:avLst/>
          </a:prstGeom>
          <a:solidFill>
            <a:srgbClr val="858585"/>
          </a:solidFill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Invitation des coachs actives à participer à un workshop d’1 journée/an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EA0D5-7EAE-4F50-AB9B-FF68B72C2E2F}"/>
              </a:ext>
            </a:extLst>
          </p:cNvPr>
          <p:cNvSpPr txBox="1"/>
          <p:nvPr/>
        </p:nvSpPr>
        <p:spPr>
          <a:xfrm>
            <a:off x="5683668" y="1027769"/>
            <a:ext cx="3964099" cy="1200329"/>
          </a:xfrm>
          <a:prstGeom prst="rect">
            <a:avLst/>
          </a:prstGeom>
          <a:solidFill>
            <a:srgbClr val="900C48"/>
          </a:solidFill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chemeClr val="bg1"/>
                </a:solidFill>
              </a:rPr>
              <a:t>Formation continue</a:t>
            </a:r>
          </a:p>
          <a:p>
            <a:pPr algn="ctr"/>
            <a:r>
              <a:rPr lang="fr-BE" sz="3600" b="1" dirty="0">
                <a:solidFill>
                  <a:schemeClr val="bg1"/>
                </a:solidFill>
              </a:rPr>
              <a:t>Workshop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E32187-CE5B-A621-6E08-825F1758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9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6" y="12996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S</a:t>
            </a:r>
            <a:r>
              <a:rPr lang="nl-BE" sz="3600" b="1" dirty="0">
                <a:solidFill>
                  <a:schemeClr val="bg1"/>
                </a:solidFill>
              </a:rPr>
              <a:t>essions 2024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44" y="932989"/>
            <a:ext cx="8216347" cy="4601183"/>
          </a:xfrm>
        </p:spPr>
        <p:txBody>
          <a:bodyPr>
            <a:normAutofit/>
          </a:bodyPr>
          <a:lstStyle/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Pré-inscriptions : fin octobre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158A99"/>
                </a:solidFill>
              </a:rPr>
              <a:t>Définition des dates et lieux : novembre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900C48"/>
                </a:solidFill>
              </a:rPr>
              <a:t>Inscriptions définitives : décembre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F29B07"/>
                </a:solidFill>
              </a:rPr>
              <a:t>Sessions : 1° trimestre 2024</a:t>
            </a:r>
          </a:p>
          <a:p>
            <a:pPr marL="0" indent="0">
              <a:buClr>
                <a:srgbClr val="158A99"/>
              </a:buClr>
              <a:buNone/>
            </a:pPr>
            <a:endParaRPr lang="fr-BE" sz="2200" b="1" dirty="0">
              <a:solidFill>
                <a:srgbClr val="F29B07"/>
              </a:solidFill>
            </a:endParaRPr>
          </a:p>
          <a:p>
            <a:pPr lvl="1">
              <a:buClr>
                <a:srgbClr val="F29B07"/>
              </a:buClr>
            </a:pPr>
            <a:endParaRPr lang="fr-BE" dirty="0">
              <a:solidFill>
                <a:srgbClr val="F29B07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8F3BF3-AB46-8339-22A0-19DEF669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459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Le rôle du coach 45+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156" y="868680"/>
            <a:ext cx="6546574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dirty="0"/>
              <a:t>	</a:t>
            </a:r>
            <a:r>
              <a:rPr lang="fr-BE" sz="2800" b="1" dirty="0"/>
              <a:t>Le coach = </a:t>
            </a:r>
            <a:r>
              <a:rPr lang="fr-BE" sz="2800" b="1" dirty="0" err="1"/>
              <a:t>aide-ménager.ère</a:t>
            </a:r>
            <a:r>
              <a:rPr lang="fr-BE" sz="2800" b="1" dirty="0"/>
              <a:t> </a:t>
            </a:r>
          </a:p>
          <a:p>
            <a:pPr marL="0" indent="0" algn="ctr">
              <a:buNone/>
            </a:pPr>
            <a:r>
              <a:rPr lang="fr-BE" sz="2400" dirty="0"/>
              <a:t>qui</a:t>
            </a:r>
            <a:r>
              <a:rPr lang="fr-BE" sz="2800" b="1" dirty="0"/>
              <a:t> </a:t>
            </a:r>
            <a:r>
              <a:rPr lang="fr-BE" sz="2400" dirty="0"/>
              <a:t>accompagne, soutient et aide ses collègues </a:t>
            </a:r>
          </a:p>
          <a:p>
            <a:pPr marL="0" indent="0" algn="ctr">
              <a:buNone/>
            </a:pPr>
            <a:r>
              <a:rPr lang="fr-BE" sz="2400" dirty="0"/>
              <a:t>dans un esprit de bienveillance.</a:t>
            </a:r>
            <a:endParaRPr lang="fr-BE" sz="2800" b="1" dirty="0"/>
          </a:p>
        </p:txBody>
      </p:sp>
      <p:pic>
        <p:nvPicPr>
          <p:cNvPr id="1026" name="Picture 7">
            <a:extLst>
              <a:ext uri="{FF2B5EF4-FFF2-40B4-BE49-F238E27FC236}">
                <a16:creationId xmlns:a16="http://schemas.microsoft.com/office/drawing/2014/main" id="{C301A097-A2D6-67B2-F679-9B5EEE52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41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Coach 45 +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2BA8A-0910-43AE-BBEF-07CBE2FB9D6A}"/>
              </a:ext>
            </a:extLst>
          </p:cNvPr>
          <p:cNvSpPr txBox="1"/>
          <p:nvPr/>
        </p:nvSpPr>
        <p:spPr>
          <a:xfrm>
            <a:off x="3379304" y="1568093"/>
            <a:ext cx="8395929" cy="258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Ancrer le coaching dans la stratégie de votre entreprise </a:t>
            </a:r>
            <a:r>
              <a:rPr lang="fr-B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indispensable à la motivation de votre coach et à la réussite de votre projet. </a:t>
            </a:r>
          </a:p>
          <a:p>
            <a:pPr algn="ctr"/>
            <a:r>
              <a:rPr lang="fr-B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laissez pas votre coach sans travail, stimulez les coachings, établissez un agenda trimestriel avec lui/elle. </a:t>
            </a:r>
          </a:p>
          <a:p>
            <a:pPr lvl="1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B193A-5245-48B3-AD74-9D0A320A116F}"/>
              </a:ext>
            </a:extLst>
          </p:cNvPr>
          <p:cNvSpPr txBox="1"/>
          <p:nvPr/>
        </p:nvSpPr>
        <p:spPr>
          <a:xfrm>
            <a:off x="3714287" y="4801690"/>
            <a:ext cx="7725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Docs : guide, programme de formation, conditions générales</a:t>
            </a:r>
          </a:p>
          <a:p>
            <a:pPr algn="ctr"/>
            <a:r>
              <a:rPr lang="fr-BE" dirty="0">
                <a:hlinkClick r:id="rId2"/>
              </a:rPr>
              <a:t>https://form-ts.be/projets/fonds-de-soutenabilite/coaching-45/formation-2022/</a:t>
            </a:r>
            <a:endParaRPr lang="fr-BE" dirty="0"/>
          </a:p>
          <a:p>
            <a:pPr algn="ctr"/>
            <a:endParaRPr lang="fr-BE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865846F-C0BE-4A21-820F-9952B8D9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7754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76-72A8-4491-8A70-D2AD9C9D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Subsides</a:t>
            </a:r>
            <a:br>
              <a:rPr lang="fr-BE" b="1" dirty="0"/>
            </a:br>
            <a:r>
              <a:rPr lang="fr-BE" b="1" dirty="0"/>
              <a:t>SPW/Forem</a:t>
            </a:r>
            <a:br>
              <a:rPr lang="fr-BE" b="1" dirty="0"/>
            </a:br>
            <a:r>
              <a:rPr lang="fr-BE" b="1" dirty="0"/>
              <a:t>Formation sur le terrain </a:t>
            </a:r>
            <a:br>
              <a:rPr lang="fr-BE" b="1" dirty="0"/>
            </a:br>
            <a:endParaRPr lang="fr-BE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B14692D-8DA0-4671-A265-ED16AACE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89" y="1238747"/>
            <a:ext cx="1953269" cy="9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AE126A-15D7-4942-9B71-D08F7F6E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127" y="3948431"/>
            <a:ext cx="1683589" cy="765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2A4C6-7020-4770-8648-919D95D0FA60}"/>
              </a:ext>
            </a:extLst>
          </p:cNvPr>
          <p:cNvSpPr txBox="1"/>
          <p:nvPr/>
        </p:nvSpPr>
        <p:spPr>
          <a:xfrm>
            <a:off x="4057104" y="1522725"/>
            <a:ext cx="315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Demande d’approbation </a:t>
            </a:r>
            <a:r>
              <a:rPr lang="fr-BE" sz="2000" dirty="0"/>
              <a:t>de la formation sur le terrain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DD591-FA72-4345-8754-BDBD3A2ACC98}"/>
              </a:ext>
            </a:extLst>
          </p:cNvPr>
          <p:cNvSpPr txBox="1"/>
          <p:nvPr/>
        </p:nvSpPr>
        <p:spPr>
          <a:xfrm>
            <a:off x="4124523" y="4070110"/>
            <a:ext cx="294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Remboursement</a:t>
            </a:r>
            <a:r>
              <a:rPr lang="fr-BE" sz="2000" dirty="0"/>
              <a:t> dans la limite de votre budget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D55C801-F96A-45CD-BAE4-7B1F4C990FBF}"/>
              </a:ext>
            </a:extLst>
          </p:cNvPr>
          <p:cNvSpPr/>
          <p:nvPr/>
        </p:nvSpPr>
        <p:spPr>
          <a:xfrm>
            <a:off x="7004586" y="26814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F9D00A-F841-4309-ADA9-CF8F5D733615}"/>
              </a:ext>
            </a:extLst>
          </p:cNvPr>
          <p:cNvCxnSpPr/>
          <p:nvPr/>
        </p:nvCxnSpPr>
        <p:spPr>
          <a:xfrm>
            <a:off x="5367130" y="2425148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7F1C86-D21B-433C-8D6E-5BAC57614D4B}"/>
              </a:ext>
            </a:extLst>
          </p:cNvPr>
          <p:cNvCxnSpPr/>
          <p:nvPr/>
        </p:nvCxnSpPr>
        <p:spPr>
          <a:xfrm>
            <a:off x="5367130" y="3823252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5687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11E0-55AD-41E6-897E-59D611C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1" y="967410"/>
            <a:ext cx="2947482" cy="3776950"/>
          </a:xfrm>
        </p:spPr>
        <p:txBody>
          <a:bodyPr/>
          <a:lstStyle/>
          <a:p>
            <a:pPr algn="ctr"/>
            <a:r>
              <a:rPr lang="fr-BE" b="1" dirty="0"/>
              <a:t>La Validation Des Compétences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6CF8-5669-74F3-2B6B-A931420D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018" y="1294242"/>
            <a:ext cx="7172587" cy="32654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BE" sz="2400" b="1" dirty="0"/>
              <a:t>Certifier les compétences par la Validation </a:t>
            </a:r>
          </a:p>
          <a:p>
            <a:pPr marL="0" indent="0" algn="ctr">
              <a:buNone/>
            </a:pPr>
            <a:endParaRPr lang="fr-BE" sz="2400" b="1" dirty="0"/>
          </a:p>
          <a:p>
            <a:r>
              <a:rPr lang="fr-BE" sz="2400" dirty="0"/>
              <a:t>Valider les compétences : </a:t>
            </a:r>
          </a:p>
          <a:p>
            <a:endParaRPr lang="fr-BE" dirty="0"/>
          </a:p>
          <a:p>
            <a:pPr lvl="1"/>
            <a:r>
              <a:rPr lang="fr-BE" dirty="0"/>
              <a:t> </a:t>
            </a:r>
            <a:r>
              <a:rPr lang="fr-BE" sz="2300" b="1" dirty="0">
                <a:solidFill>
                  <a:srgbClr val="158A99"/>
                </a:solidFill>
              </a:rPr>
              <a:t>des aide-ménager.e.s expérimenté.es</a:t>
            </a:r>
          </a:p>
          <a:p>
            <a:pPr lvl="1"/>
            <a:endParaRPr lang="fr-BE" sz="2300" dirty="0"/>
          </a:p>
          <a:p>
            <a:pPr lvl="1"/>
            <a:endParaRPr lang="fr-BE" sz="2300" dirty="0"/>
          </a:p>
          <a:p>
            <a:pPr lvl="1"/>
            <a:endParaRPr lang="fr-BE" sz="2300" dirty="0"/>
          </a:p>
          <a:p>
            <a:pPr lvl="1"/>
            <a:endParaRPr lang="fr-BE" sz="2300" dirty="0"/>
          </a:p>
          <a:p>
            <a:pPr lvl="1"/>
            <a:r>
              <a:rPr lang="fr-BE" sz="2300" b="1" dirty="0">
                <a:solidFill>
                  <a:srgbClr val="900C48"/>
                </a:solidFill>
              </a:rPr>
              <a:t>Des coachs expérimenté.es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Picture 4" descr="Saikel New Outlets, 57% OFF | landivarinspira.edu.gt">
            <a:extLst>
              <a:ext uri="{FF2B5EF4-FFF2-40B4-BE49-F238E27FC236}">
                <a16:creationId xmlns:a16="http://schemas.microsoft.com/office/drawing/2014/main" id="{513A45E8-1222-327E-B22C-DD8D460E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6" y="3225001"/>
            <a:ext cx="689993" cy="6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E5DBD8-1FA4-7D16-FF62-98CFB5F3F1BF}"/>
              </a:ext>
            </a:extLst>
          </p:cNvPr>
          <p:cNvSpPr txBox="1"/>
          <p:nvPr/>
        </p:nvSpPr>
        <p:spPr>
          <a:xfrm>
            <a:off x="5010167" y="4399976"/>
            <a:ext cx="5887129" cy="17543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Contact pour en savoir plus</a:t>
            </a:r>
            <a:r>
              <a:rPr lang="fr-BE" dirty="0"/>
              <a:t> : </a:t>
            </a:r>
          </a:p>
          <a:p>
            <a:pPr algn="ctr"/>
            <a:r>
              <a:rPr lang="fr-BE" dirty="0"/>
              <a:t>Carmen Alvarez</a:t>
            </a:r>
          </a:p>
          <a:p>
            <a:pPr algn="ctr"/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0473/96.87.08		</a:t>
            </a:r>
            <a:r>
              <a:rPr lang="fr-BE" sz="1600" dirty="0">
                <a:hlinkClick r:id="rId3"/>
              </a:rPr>
              <a:t>c.alvarez@cvdc.be</a:t>
            </a:r>
            <a:endParaRPr lang="fr-BE" sz="1600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395B4EC-A522-9904-4CF9-BAB09E3B3DCC}"/>
              </a:ext>
            </a:extLst>
          </p:cNvPr>
          <p:cNvSpPr/>
          <p:nvPr/>
        </p:nvSpPr>
        <p:spPr>
          <a:xfrm>
            <a:off x="5427676" y="2382473"/>
            <a:ext cx="413859" cy="944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555BF-97EF-B184-0CF7-1B5D2A375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13" t="13718" r="45298" b="62718"/>
          <a:stretch/>
        </p:blipFill>
        <p:spPr>
          <a:xfrm>
            <a:off x="1194034" y="3914994"/>
            <a:ext cx="827714" cy="9442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915BEE-93D4-6013-E164-FCC2F9438B1D}"/>
              </a:ext>
            </a:extLst>
          </p:cNvPr>
          <p:cNvSpPr/>
          <p:nvPr/>
        </p:nvSpPr>
        <p:spPr>
          <a:xfrm>
            <a:off x="6712160" y="5347726"/>
            <a:ext cx="2483141" cy="5704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www.cvdc.be/entreprises</a:t>
            </a:r>
            <a:endParaRPr lang="fr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620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730" y="1298448"/>
            <a:ext cx="7706318" cy="3255264"/>
          </a:xfrm>
        </p:spPr>
        <p:txBody>
          <a:bodyPr>
            <a:normAutofit/>
          </a:bodyPr>
          <a:lstStyle/>
          <a:p>
            <a:r>
              <a:rPr lang="fr-BE" dirty="0"/>
              <a:t>Merci de votre attention 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7787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59020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Avantages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51" y="732886"/>
            <a:ext cx="7779026" cy="538308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COACH 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dirty="0"/>
              <a:t>	Reconnaissance et valorisation ▪ Acquisition de nouvelles 	compétences ▪ Motivation 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COACHE.E</a:t>
            </a:r>
            <a:endParaRPr lang="fr-BE" sz="2400" b="1" dirty="0"/>
          </a:p>
          <a:p>
            <a:pPr marL="0" indent="0" algn="ctr">
              <a:buClr>
                <a:srgbClr val="158A99"/>
              </a:buClr>
              <a:buNone/>
            </a:pPr>
            <a:r>
              <a:rPr lang="fr-BE" dirty="0"/>
              <a:t>	Confiance en soi ▪ Collaboration ▪ Motivation ▪ Qualité de travail ▪ Esprit d’entreprise 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CLIENT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dirty="0"/>
              <a:t>	Augmentation de la qualité de travail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ENTREPRISE</a:t>
            </a:r>
          </a:p>
          <a:p>
            <a:pPr marL="0" indent="0" algn="ctr">
              <a:buNone/>
            </a:pPr>
            <a:r>
              <a:rPr lang="fr-BE" dirty="0"/>
              <a:t>	Motivation de son personnel ▪ Fidélisation ▪ Professionnalisme ▪ 	Image sociétale renforcée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9B11100-5BBD-D8D2-8537-E596D252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4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rgbClr val="920A34"/>
                </a:solidFill>
              </a:rPr>
            </a:br>
            <a:br>
              <a:rPr lang="nl-BE" sz="3600" b="1" dirty="0">
                <a:solidFill>
                  <a:srgbClr val="920A34"/>
                </a:solidFill>
              </a:rPr>
            </a:br>
            <a:br>
              <a:rPr lang="nl-BE" sz="3600" b="1" dirty="0">
                <a:solidFill>
                  <a:srgbClr val="920A34"/>
                </a:solidFill>
              </a:rPr>
            </a:br>
            <a:br>
              <a:rPr lang="nl-BE" sz="3600" b="1" dirty="0">
                <a:solidFill>
                  <a:srgbClr val="920A34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Fonds de 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soutenabilité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doel">
            <a:hlinkClick r:id="rId2"/>
            <a:extLst>
              <a:ext uri="{FF2B5EF4-FFF2-40B4-BE49-F238E27FC236}">
                <a16:creationId xmlns:a16="http://schemas.microsoft.com/office/drawing/2014/main" id="{941052E2-0179-400F-A1F3-59EE7A862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85502" y="1995738"/>
            <a:ext cx="2675829" cy="2141764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FBC37F-5515-47A4-8E7F-2E0701499FCC}"/>
              </a:ext>
            </a:extLst>
          </p:cNvPr>
          <p:cNvSpPr txBox="1">
            <a:spLocks/>
          </p:cNvSpPr>
          <p:nvPr/>
        </p:nvSpPr>
        <p:spPr>
          <a:xfrm>
            <a:off x="7372349" y="1518948"/>
            <a:ext cx="3812118" cy="28833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0077B"/>
              </a:buClr>
              <a:buFont typeface="Wingdings 2" pitchFamily="18" charset="2"/>
              <a:buChar char=""/>
              <a:defRPr sz="20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Wingdings 2" pitchFamily="18" charset="2"/>
              <a:buChar char=""/>
              <a:defRPr sz="14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Wingdings 2" pitchFamily="18" charset="2"/>
              <a:buChar char=""/>
              <a:defRPr sz="14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nl-BE" sz="3600" b="1" dirty="0">
                <a:solidFill>
                  <a:srgbClr val="920A34"/>
                </a:solidFill>
              </a:rPr>
              <a:t>Objectif FDS</a:t>
            </a:r>
          </a:p>
          <a:p>
            <a:pPr marL="0" indent="0">
              <a:buFont typeface="Wingdings 2" pitchFamily="18" charset="2"/>
              <a:buNone/>
            </a:pPr>
            <a:r>
              <a:rPr lang="nl-BE" sz="2400" b="1" dirty="0"/>
              <a:t>Stimuler le travail faisable &amp; maniable</a:t>
            </a:r>
            <a:endParaRPr lang="fr-BE" sz="2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95FC7-77EC-43C4-93F2-F24D3B1CC4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21983"/>
          <a:stretch/>
        </p:blipFill>
        <p:spPr>
          <a:xfrm>
            <a:off x="8238676" y="3724776"/>
            <a:ext cx="2079464" cy="825452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60409A1-483D-D084-FF10-CA9C27C0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480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dirty="0"/>
            </a:br>
            <a:br>
              <a:rPr lang="nl-BE" sz="3600" dirty="0"/>
            </a:br>
            <a:br>
              <a:rPr lang="nl-BE" sz="3600" dirty="0"/>
            </a:br>
            <a:br>
              <a:rPr lang="nl-BE" sz="3600" dirty="0"/>
            </a:br>
            <a:r>
              <a:rPr lang="nl-BE" sz="3600" b="1" dirty="0">
                <a:solidFill>
                  <a:schemeClr val="bg1"/>
                </a:solidFill>
              </a:rPr>
              <a:t>Fonds de 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soutenabilité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8D8DBC-0FDC-4960-9FF8-9B30F849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053" y="1956994"/>
            <a:ext cx="5872421" cy="4249381"/>
          </a:xfrm>
        </p:spPr>
        <p:txBody>
          <a:bodyPr>
            <a:normAutofit/>
          </a:bodyPr>
          <a:lstStyle/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800" b="1" dirty="0">
                <a:solidFill>
                  <a:srgbClr val="158A99"/>
                </a:solidFill>
              </a:rPr>
              <a:t>Coaching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800" b="1" dirty="0"/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Sensibilisation &amp; Formation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b="1" dirty="0"/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Etude sur le bien-être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b="1" dirty="0"/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Campagne grand public</a:t>
            </a:r>
          </a:p>
          <a:p>
            <a:pPr marL="0" indent="0"/>
            <a:endParaRPr lang="fr-BE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22687-F3DC-4A23-B191-FD3DACD1E359}"/>
              </a:ext>
            </a:extLst>
          </p:cNvPr>
          <p:cNvSpPr txBox="1"/>
          <p:nvPr/>
        </p:nvSpPr>
        <p:spPr>
          <a:xfrm>
            <a:off x="4617578" y="1060334"/>
            <a:ext cx="444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858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thèmes : 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01E7D8-9E56-DDDB-4D78-2A7586C6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1972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A482E9-2C83-456F-94A8-9757D0D2FABB}"/>
              </a:ext>
            </a:extLst>
          </p:cNvPr>
          <p:cNvSpPr txBox="1"/>
          <p:nvPr/>
        </p:nvSpPr>
        <p:spPr>
          <a:xfrm>
            <a:off x="283757" y="3788254"/>
            <a:ext cx="2753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  <a:latin typeface="+mj-lt"/>
              </a:rPr>
              <a:t>Fonds de soutenabilité</a:t>
            </a:r>
            <a:endParaRPr lang="fr-BE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E8268-1427-4C63-927E-43B8AE3993A6}"/>
              </a:ext>
            </a:extLst>
          </p:cNvPr>
          <p:cNvSpPr txBox="1"/>
          <p:nvPr/>
        </p:nvSpPr>
        <p:spPr>
          <a:xfrm>
            <a:off x="4505739" y="2095483"/>
            <a:ext cx="58696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58A99"/>
              </a:buClr>
            </a:pPr>
            <a:r>
              <a:rPr lang="fr-BE" sz="2400" b="1" dirty="0">
                <a:solidFill>
                  <a:srgbClr val="158A99"/>
                </a:solidFill>
              </a:rPr>
              <a:t>Objectif :  bien-être !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endParaRPr lang="fr-BE" sz="20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>
                <a:solidFill>
                  <a:srgbClr val="858585"/>
                </a:solidFill>
                <a:sym typeface="Wingdings" panose="05000000000000000000" pitchFamily="2" charset="2"/>
              </a:rPr>
              <a:t>Alléger le travail physique des </a:t>
            </a:r>
            <a:r>
              <a:rPr lang="fr-BE" sz="2000" b="1" dirty="0">
                <a:solidFill>
                  <a:srgbClr val="920A34"/>
                </a:solidFill>
                <a:sym typeface="Wingdings" panose="05000000000000000000" pitchFamily="2" charset="2"/>
              </a:rPr>
              <a:t>45+</a:t>
            </a:r>
          </a:p>
          <a:p>
            <a:pPr lvl="1">
              <a:buClr>
                <a:srgbClr val="158A99"/>
              </a:buClr>
            </a:pPr>
            <a:endParaRPr lang="fr-BE" sz="2000" dirty="0">
              <a:solidFill>
                <a:srgbClr val="858585"/>
              </a:solidFill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endParaRPr lang="fr-BE" sz="2000" dirty="0">
              <a:solidFill>
                <a:srgbClr val="858585"/>
              </a:solidFill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858585"/>
                </a:solidFill>
                <a:sym typeface="Wingdings" panose="05000000000000000000" pitchFamily="2" charset="2"/>
              </a:rPr>
              <a:t> Valoriser leur expérience</a:t>
            </a:r>
            <a:endParaRPr lang="fr-BE" sz="2000" dirty="0">
              <a:solidFill>
                <a:srgbClr val="858585"/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98D6883-3813-083E-5487-70FD261D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573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A482E9-2C83-456F-94A8-9757D0D2FABB}"/>
              </a:ext>
            </a:extLst>
          </p:cNvPr>
          <p:cNvSpPr txBox="1"/>
          <p:nvPr/>
        </p:nvSpPr>
        <p:spPr>
          <a:xfrm>
            <a:off x="420169" y="3776888"/>
            <a:ext cx="2480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</a:rPr>
              <a:t>Philosophie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88D44-F3BA-43A4-AA71-5920EB39FCF9}"/>
              </a:ext>
            </a:extLst>
          </p:cNvPr>
          <p:cNvSpPr txBox="1"/>
          <p:nvPr/>
        </p:nvSpPr>
        <p:spPr>
          <a:xfrm>
            <a:off x="3700227" y="988809"/>
            <a:ext cx="74576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158A99"/>
                </a:solidFill>
              </a:rPr>
              <a:t>Dans quel esprit ?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pPr>
              <a:buClr>
                <a:srgbClr val="158A99"/>
              </a:buClr>
            </a:pPr>
            <a:r>
              <a:rPr lang="fr-BE" sz="2000" dirty="0"/>
              <a:t>		Le rôle de coach est d’</a:t>
            </a:r>
            <a:r>
              <a:rPr lang="fr-BE" sz="2000" b="1" dirty="0"/>
              <a:t>accompagner</a:t>
            </a:r>
            <a:r>
              <a:rPr lang="fr-BE" sz="2000" dirty="0"/>
              <a:t>, soutenir et aider ses 		collègues dans un esprit de bienveillance.</a:t>
            </a:r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158A99"/>
                </a:solidFill>
              </a:rPr>
              <a:t>Objectif 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r>
              <a:rPr lang="fr-BE" sz="2000" dirty="0"/>
              <a:t>		Aider le coaché à 	développer ses compétences techniques, 		organisationnelles et sociales. Le coaching n’est pas un 			instrument de contrôle !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215CA56-24B5-6A8E-0BE2-3887F88D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215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F255-ECD2-4B6F-B871-7FDFB13B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Formation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957A6-8508-4E59-9077-D1C3B0AB395F}"/>
              </a:ext>
            </a:extLst>
          </p:cNvPr>
          <p:cNvSpPr txBox="1"/>
          <p:nvPr/>
        </p:nvSpPr>
        <p:spPr>
          <a:xfrm>
            <a:off x="3449781" y="663329"/>
            <a:ext cx="874221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fr-BE" sz="3200" b="1" dirty="0">
                <a:solidFill>
                  <a:srgbClr val="158A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DE FORMATION</a:t>
            </a:r>
            <a:endParaRPr lang="fr-B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84367-BBF5-4A5E-92CC-84A922A2FE15}"/>
              </a:ext>
            </a:extLst>
          </p:cNvPr>
          <p:cNvSpPr/>
          <p:nvPr/>
        </p:nvSpPr>
        <p:spPr>
          <a:xfrm>
            <a:off x="3449781" y="3298081"/>
            <a:ext cx="8489299" cy="26750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rgbClr val="920A34"/>
                </a:solidFill>
              </a:rPr>
              <a:t>INTEGRATION au sein de l’ENTREPRISE</a:t>
            </a:r>
          </a:p>
          <a:p>
            <a:pPr algn="ctr"/>
            <a:r>
              <a:rPr lang="fr-BE" sz="2400" b="1" dirty="0">
                <a:solidFill>
                  <a:schemeClr val="accent5">
                    <a:lumMod val="50000"/>
                  </a:schemeClr>
                </a:solidFill>
              </a:rPr>
              <a:t>(Dynamique, processus, discours…)</a:t>
            </a:r>
          </a:p>
          <a:p>
            <a:pPr algn="ctr"/>
            <a:r>
              <a:rPr lang="fr-BE" sz="3600" b="1" dirty="0">
                <a:solidFill>
                  <a:srgbClr val="F29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</a:p>
          <a:p>
            <a:pPr algn="ctr"/>
            <a:r>
              <a:rPr lang="fr-BE" sz="3200" b="1" dirty="0">
                <a:solidFill>
                  <a:srgbClr val="920A34"/>
                </a:solidFill>
              </a:rPr>
              <a:t>PROGRAMME DE FORMATION</a:t>
            </a:r>
          </a:p>
          <a:p>
            <a:pPr algn="ctr"/>
            <a:r>
              <a:rPr lang="fr-BE" sz="2400" b="1" dirty="0">
                <a:solidFill>
                  <a:schemeClr val="accent5">
                    <a:lumMod val="50000"/>
                  </a:schemeClr>
                </a:solidFill>
              </a:rPr>
              <a:t>(Philosophie)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F1AB27-C803-41D8-8968-D5AF87986DB3}"/>
              </a:ext>
            </a:extLst>
          </p:cNvPr>
          <p:cNvSpPr txBox="1"/>
          <p:nvPr/>
        </p:nvSpPr>
        <p:spPr>
          <a:xfrm>
            <a:off x="5638129" y="2052501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solidFill>
                  <a:srgbClr val="920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COHERENCE</a:t>
            </a:r>
            <a:endParaRPr lang="fr-BE" sz="3200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E5ED7D7B-A8E3-427F-9BA2-0E40D3FB07D2}"/>
              </a:ext>
            </a:extLst>
          </p:cNvPr>
          <p:cNvSpPr/>
          <p:nvPr/>
        </p:nvSpPr>
        <p:spPr>
          <a:xfrm>
            <a:off x="7430058" y="1466868"/>
            <a:ext cx="781665" cy="2654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552204-F6B5-4020-BC5E-1D401D667CA1}"/>
              </a:ext>
            </a:extLst>
          </p:cNvPr>
          <p:cNvCxnSpPr/>
          <p:nvPr/>
        </p:nvCxnSpPr>
        <p:spPr>
          <a:xfrm>
            <a:off x="3449782" y="1453254"/>
            <a:ext cx="8319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A4D8E3E-B072-4EB5-9F43-41EBE81EA922}"/>
              </a:ext>
            </a:extLst>
          </p:cNvPr>
          <p:cNvCxnSpPr/>
          <p:nvPr/>
        </p:nvCxnSpPr>
        <p:spPr>
          <a:xfrm>
            <a:off x="3449782" y="3109989"/>
            <a:ext cx="8319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6DED8C-EEC3-9F26-40E7-F00DA47E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89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Cadre">
  <a:themeElements>
    <a:clrScheme name="Custom 18">
      <a:dk1>
        <a:srgbClr val="858585"/>
      </a:dk1>
      <a:lt1>
        <a:srgbClr val="FFFFFF"/>
      </a:lt1>
      <a:dk2>
        <a:srgbClr val="858585"/>
      </a:dk2>
      <a:lt2>
        <a:srgbClr val="858585"/>
      </a:lt2>
      <a:accent1>
        <a:srgbClr val="158A99"/>
      </a:accent1>
      <a:accent2>
        <a:srgbClr val="F29B07"/>
      </a:accent2>
      <a:accent3>
        <a:srgbClr val="F0077B"/>
      </a:accent3>
      <a:accent4>
        <a:srgbClr val="EB4626"/>
      </a:accent4>
      <a:accent5>
        <a:srgbClr val="2FB4E9"/>
      </a:accent5>
      <a:accent6>
        <a:srgbClr val="7030A0"/>
      </a:accent6>
      <a:hlink>
        <a:srgbClr val="F29B07"/>
      </a:hlink>
      <a:folHlink>
        <a:srgbClr val="F29B0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 PPT Fonds de soutenabilité" id="{7C700B24-D406-453B-8138-6EFBB416BC3B}" vid="{AF858B55-00AC-4C31-94ED-4AAE737867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c466d1-6c21-4795-a149-ed46c30ad847" xsi:nil="true"/>
    <lcf76f155ced4ddcb4097134ff3c332f xmlns="c4c55139-8f21-4cdf-a965-4164c96b2c0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1948F8B9267459AAB9A9E5DDC7A7C" ma:contentTypeVersion="21" ma:contentTypeDescription="Create a new document." ma:contentTypeScope="" ma:versionID="4659738fd639e3144aad1d525753b05b">
  <xsd:schema xmlns:xsd="http://www.w3.org/2001/XMLSchema" xmlns:xs="http://www.w3.org/2001/XMLSchema" xmlns:p="http://schemas.microsoft.com/office/2006/metadata/properties" xmlns:ns2="c4c55139-8f21-4cdf-a965-4164c96b2c0a" xmlns:ns3="25c466d1-6c21-4795-a149-ed46c30ad847" targetNamespace="http://schemas.microsoft.com/office/2006/metadata/properties" ma:root="true" ma:fieldsID="e8fb9f3b84d713504f06980d47480a2b" ns2:_="" ns3:_="">
    <xsd:import namespace="c4c55139-8f21-4cdf-a965-4164c96b2c0a"/>
    <xsd:import namespace="25c466d1-6c21-4795-a149-ed46c30ad8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55139-8f21-4cdf-a965-4164c96b2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15342e6-db2d-45fe-b3dd-cd2d560fb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466d1-6c21-4795-a149-ed46c30a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f5cebc-3d77-4e11-ac66-56825192a41f}" ma:internalName="TaxCatchAll" ma:showField="CatchAllData" ma:web="25c466d1-6c21-4795-a149-ed46c30ad8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624219-8264-4B7C-B36A-5549550C7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2CC21-BF53-4EBF-B3E7-6859571B7416}">
  <ds:schemaRefs>
    <ds:schemaRef ds:uri="http://purl.org/dc/terms/"/>
    <ds:schemaRef ds:uri="http://schemas.openxmlformats.org/package/2006/metadata/core-properties"/>
    <ds:schemaRef ds:uri="c4c55139-8f21-4cdf-a965-4164c96b2c0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5c466d1-6c21-4795-a149-ed46c30ad8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52AF6F-9BC7-4332-875E-F3D4ADE5A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c55139-8f21-4cdf-a965-4164c96b2c0a"/>
    <ds:schemaRef ds:uri="25c466d1-6c21-4795-a149-ed46c30ad8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 PPT Fonds de soutenabilité (1)</Template>
  <TotalTime>11656</TotalTime>
  <Words>1097</Words>
  <Application>Microsoft Office PowerPoint</Application>
  <PresentationFormat>Grand écran</PresentationFormat>
  <Paragraphs>254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Wingdings</vt:lpstr>
      <vt:lpstr>Wingdings 2</vt:lpstr>
      <vt:lpstr>Cadre</vt:lpstr>
      <vt:lpstr>Projet  Coach 45 +</vt:lpstr>
      <vt:lpstr>Programme info session</vt:lpstr>
      <vt:lpstr>       Le rôle du coach 45+ </vt:lpstr>
      <vt:lpstr>    Avantages    </vt:lpstr>
      <vt:lpstr>    Fonds de  soutenabilité</vt:lpstr>
      <vt:lpstr>    Fonds de  soutenabilité</vt:lpstr>
      <vt:lpstr>Présentation PowerPoint</vt:lpstr>
      <vt:lpstr>Présentation PowerPoint</vt:lpstr>
      <vt:lpstr>    Formation </vt:lpstr>
      <vt:lpstr>Présentation PowerPoint</vt:lpstr>
      <vt:lpstr>C’est le moment des  </vt:lpstr>
      <vt:lpstr>    A savoir avant de vous engager </vt:lpstr>
      <vt:lpstr>   Mise en place </vt:lpstr>
      <vt:lpstr>    Mise en place 3 moments </vt:lpstr>
      <vt:lpstr>   Grille d’observation</vt:lpstr>
      <vt:lpstr>   Grille d’observation</vt:lpstr>
      <vt:lpstr>   Grille d’observation</vt:lpstr>
      <vt:lpstr>    Le projet En détail </vt:lpstr>
      <vt:lpstr>   Formation </vt:lpstr>
      <vt:lpstr>    Remboursement Conditions </vt:lpstr>
      <vt:lpstr>   Limite </vt:lpstr>
      <vt:lpstr>C’est le moment des  </vt:lpstr>
      <vt:lpstr>   Vous vous lancez </vt:lpstr>
      <vt:lpstr>     Quels coachs ?</vt:lpstr>
      <vt:lpstr>   Quels clients ? </vt:lpstr>
      <vt:lpstr> Quels coachés ?</vt:lpstr>
      <vt:lpstr>  Communiquer pour réussir</vt:lpstr>
      <vt:lpstr>   La suite... </vt:lpstr>
      <vt:lpstr> Sessions 2024</vt:lpstr>
      <vt:lpstr>    Coach 45 +  </vt:lpstr>
      <vt:lpstr>Subsides SPW/Forem Formation sur le terrain  </vt:lpstr>
      <vt:lpstr>La Validation Des Compétences</vt:lpstr>
      <vt:lpstr>Merci de votre attention !</vt:lpstr>
    </vt:vector>
  </TitlesOfParts>
  <Company>Federgon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 Coach 45 +</dc:title>
  <dc:creator>info@jobact.be</dc:creator>
  <cp:lastModifiedBy>Nathalie Vandervinne</cp:lastModifiedBy>
  <cp:revision>8</cp:revision>
  <dcterms:created xsi:type="dcterms:W3CDTF">2022-02-04T07:33:57Z</dcterms:created>
  <dcterms:modified xsi:type="dcterms:W3CDTF">2023-11-10T12:16:24Z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0x0101008451948F8B9267459AAB9A9E5DDC7A7C</vt:lpwstr>
  </property>
  <property fmtid="{D5CDD505-2E9C-101B-9397-08002B2CF9AE}" pid="3" name="Order">
    <vt:r8>104200</vt:r8>
  </property>
  <property fmtid="{D5CDD505-2E9C-101B-9397-08002B2CF9AE}" pid="4" name="MediaServiceImageTags">
    <vt:lpwstr/>
  </property>
</Properties>
</file>